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318" r:id="rId2"/>
    <p:sldId id="323" r:id="rId3"/>
    <p:sldId id="332" r:id="rId4"/>
    <p:sldId id="334" r:id="rId5"/>
    <p:sldId id="312" r:id="rId6"/>
    <p:sldId id="319" r:id="rId7"/>
    <p:sldId id="320" r:id="rId8"/>
    <p:sldId id="321" r:id="rId9"/>
    <p:sldId id="322" r:id="rId10"/>
    <p:sldId id="326" r:id="rId11"/>
    <p:sldId id="331" r:id="rId12"/>
    <p:sldId id="333" r:id="rId13"/>
    <p:sldId id="325" r:id="rId14"/>
    <p:sldId id="335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57477" autoAdjust="0"/>
  </p:normalViewPr>
  <p:slideViewPr>
    <p:cSldViewPr>
      <p:cViewPr varScale="1">
        <p:scale>
          <a:sx n="91" d="100"/>
          <a:sy n="91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36"/>
    </p:cViewPr>
  </p:sorter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7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2.xml"/><Relationship Id="rId5" Type="http://schemas.openxmlformats.org/officeDocument/2006/relationships/slide" Target="slides/slide11.xml"/><Relationship Id="rId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E02370-32D9-48FE-A7A9-4514E24AAA22}" type="datetimeFigureOut">
              <a:rPr lang="pt-BR"/>
              <a:pPr>
                <a:defRPr/>
              </a:pPr>
              <a:t>07/05/2012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7CE6B0-3125-482F-9FF5-FD6279CC2E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91C389-8F17-40A9-9670-66136C98E7D9}" type="datetimeFigureOut">
              <a:rPr lang="pt-BR"/>
              <a:pPr>
                <a:defRPr/>
              </a:pPr>
              <a:t>07/05/2012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F816CE-A269-43C2-AACD-5F136DB7C0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D34619-96E6-4AF8-9B80-FF39363867F3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C9538B-15E2-47CD-827A-33EE7BE037C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183962-17E1-46E1-AEBC-DAED7148BC40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6E6DE2-9D74-41C1-9DDB-2913717E3DBE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209475-66E1-45C4-98DD-60D460111314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1F2905-34CF-4465-9D59-991452300B86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pt-BR" smtClean="0"/>
              <a:t>Investimento, será o motor do crescimento em 2012.</a:t>
            </a:r>
          </a:p>
          <a:p>
            <a:pPr eaLnBrk="1" hangingPunct="1"/>
            <a:r>
              <a:rPr lang="pt-BR" smtClean="0"/>
              <a:t>Investimento é a base para a ampliação do PIB potencial, para evitar gargalos do crescimento, garantir aumento de competitividade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4213"/>
            <a:ext cx="4573587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126" tIns="43563" rIns="87126" bIns="43563"/>
          <a:lstStyle/>
          <a:p>
            <a:pPr eaLnBrk="1" hangingPunct="1">
              <a:spcBef>
                <a:spcPct val="0"/>
              </a:spcBef>
            </a:pPr>
            <a:endParaRPr lang="es-ES" sz="1800" smtClean="0">
              <a:latin typeface="Arial" pitchFamily="34" charset="0"/>
            </a:endParaRPr>
          </a:p>
        </p:txBody>
      </p:sp>
      <p:sp>
        <p:nvSpPr>
          <p:cNvPr id="20484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126" tIns="43563" rIns="87126" bIns="43563" anchor="b"/>
          <a:lstStyle/>
          <a:p>
            <a:pPr algn="r" defTabSz="869950"/>
            <a:fld id="{066669E5-C2A8-4C49-AC63-3E8F610CE714}" type="slidenum">
              <a:rPr lang="pt-BR" sz="1100">
                <a:latin typeface="Calibri" pitchFamily="34" charset="0"/>
                <a:ea typeface="ＭＳ Ｐゴシック" pitchFamily="34" charset="-128"/>
              </a:rPr>
              <a:pPr algn="r" defTabSz="869950"/>
              <a:t>3</a:t>
            </a:fld>
            <a:endParaRPr lang="pt-BR" sz="110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4213"/>
            <a:ext cx="4573587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126" tIns="43563" rIns="87126" bIns="43563"/>
          <a:lstStyle/>
          <a:p>
            <a:pPr eaLnBrk="1" hangingPunct="1">
              <a:spcBef>
                <a:spcPct val="0"/>
              </a:spcBef>
            </a:pPr>
            <a:endParaRPr lang="es-ES" sz="1800" smtClean="0">
              <a:latin typeface="Arial" pitchFamily="34" charset="0"/>
            </a:endParaRPr>
          </a:p>
        </p:txBody>
      </p:sp>
      <p:sp>
        <p:nvSpPr>
          <p:cNvPr id="21508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126" tIns="43563" rIns="87126" bIns="43563" anchor="b"/>
          <a:lstStyle/>
          <a:p>
            <a:pPr algn="r" defTabSz="869950"/>
            <a:fld id="{F8C04192-3B9F-4471-ADF5-CB5485292378}" type="slidenum">
              <a:rPr lang="pt-BR" sz="1100">
                <a:latin typeface="Calibri" pitchFamily="34" charset="0"/>
                <a:ea typeface="ＭＳ Ｐゴシック" pitchFamily="34" charset="-128"/>
              </a:rPr>
              <a:pPr algn="r" defTabSz="869950"/>
              <a:t>4</a:t>
            </a:fld>
            <a:endParaRPr lang="pt-BR" sz="110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551A2B-D216-4E14-A497-9AC901A69C84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52D916-9B4C-4D08-9DC0-7454024BD2D4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1B5E50-2BD5-4E4D-96B1-4532483C7B30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C14DA-2858-4FF8-9546-23771381961D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8F3C1B-A787-49B5-A6DE-AFDB4475EB8C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571500" y="-150813"/>
            <a:ext cx="10391775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8B72-CD84-48D4-BF18-1770291F22F7}" type="datetimeFigureOut">
              <a:rPr lang="pt-BR"/>
              <a:pPr>
                <a:defRPr/>
              </a:pPr>
              <a:t>07/05/2012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DA144-451F-4AAB-BCC5-25E7D57CFE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0643EE-201F-4A3D-86E0-CC63316F06E3}" type="datetimeFigureOut">
              <a:rPr lang="pt-BR"/>
              <a:pPr>
                <a:defRPr/>
              </a:pPr>
              <a:t>07/05/2012</a:t>
            </a:fld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47F6F9-FE46-4A45-9327-85697B28BE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2057400"/>
            <a:ext cx="103917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Grp="1"/>
          </p:cNvSpPr>
          <p:nvPr>
            <p:ph type="ctrTitle" idx="4294967295"/>
          </p:nvPr>
        </p:nvSpPr>
        <p:spPr>
          <a:xfrm>
            <a:off x="0" y="2514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pt-BR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RDC NO PAC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7"/>
          <p:cNvSpPr>
            <a:spLocks noGrp="1"/>
          </p:cNvSpPr>
          <p:nvPr>
            <p:ph type="body" idx="4294967295"/>
          </p:nvPr>
        </p:nvSpPr>
        <p:spPr>
          <a:xfrm>
            <a:off x="228600" y="1371600"/>
            <a:ext cx="8686800" cy="4525963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Estender a possibilidade de uso do RDC a todas ações do PAC, com exceção da contratação integrada</a:t>
            </a: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pt-BR" sz="1800" b="1" smtClean="0">
              <a:latin typeface="Calibri" pitchFamily="34" charset="0"/>
              <a:ea typeface="ＭＳ Ｐゴシック" pitchFamily="34" charset="-128"/>
            </a:endParaRP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A contratação integrada estaria restrita às obras de grande vulto – com valor superior a R$ 37,5 milhões – valor de referência da Lei 8.666/1993</a:t>
            </a:r>
          </a:p>
        </p:txBody>
      </p:sp>
      <p:sp>
        <p:nvSpPr>
          <p:cNvPr id="12291" name="Rectangle 1028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noFill/>
        </p:spPr>
        <p:txBody>
          <a:bodyPr/>
          <a:lstStyle/>
          <a:p>
            <a:pPr eaLnBrk="1" hangingPunct="1"/>
            <a:r>
              <a:rPr lang="pt-BR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PROPOSTA PARA O PAC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7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696200" cy="838200"/>
          </a:xfrm>
          <a:noFill/>
        </p:spPr>
        <p:txBody>
          <a:bodyPr/>
          <a:lstStyle/>
          <a:p>
            <a:pPr eaLnBrk="1" hangingPunct="1"/>
            <a:r>
              <a:rPr lang="pt-BR" sz="2700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QUAL O UNIVERSO DE AÇÕES QUE PODERIAM SER BENEFICIADAS NO PAC COM O USO DO RDC?</a:t>
            </a:r>
          </a:p>
        </p:txBody>
      </p:sp>
      <p:sp>
        <p:nvSpPr>
          <p:cNvPr id="13315" name="Rectangle 1029"/>
          <p:cNvSpPr>
            <a:spLocks noChangeArrowheads="1"/>
          </p:cNvSpPr>
          <p:nvPr/>
        </p:nvSpPr>
        <p:spPr bwMode="auto">
          <a:xfrm>
            <a:off x="152400" y="1143000"/>
            <a:ext cx="8686800" cy="458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pt-BR" sz="3600" b="1">
                <a:latin typeface="Calibri" pitchFamily="34" charset="0"/>
                <a:ea typeface="ＭＳ Ｐゴシック" pitchFamily="34" charset="-128"/>
              </a:rPr>
              <a:t>Nem todos os empreendimentos do PAC usarão o RDC</a:t>
            </a:r>
          </a:p>
          <a:p>
            <a:pPr marL="742950" lvl="1" indent="-285750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800" b="1">
                <a:latin typeface="Calibri" pitchFamily="34" charset="0"/>
                <a:ea typeface="ＭＳ Ｐゴシック" pitchFamily="34" charset="-128"/>
              </a:rPr>
              <a:t>Empreendimentos privados (como as concessões nas áreas de aeroportos, rodovias e energia elétrica) e da Petrobrás, já regidas por um regime próprio</a:t>
            </a:r>
          </a:p>
          <a:p>
            <a:pPr marL="742950" lvl="1" indent="-285750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800" b="1">
                <a:latin typeface="Calibri" pitchFamily="34" charset="0"/>
                <a:ea typeface="ＭＳ Ｐゴシック" pitchFamily="34" charset="-128"/>
              </a:rPr>
              <a:t>Obras que já estão em andamento ou em licita</a:t>
            </a:r>
            <a:r>
              <a:rPr lang="pt-BR" sz="2700" b="1">
                <a:latin typeface="Calibri" pitchFamily="34" charset="0"/>
                <a:ea typeface="ＭＳ Ｐゴシック" pitchFamily="34" charset="-128"/>
              </a:rPr>
              <a:t>ção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696200" cy="838200"/>
          </a:xfrm>
          <a:noFill/>
        </p:spPr>
        <p:txBody>
          <a:bodyPr/>
          <a:lstStyle/>
          <a:p>
            <a:pPr eaLnBrk="1" hangingPunct="1"/>
            <a:r>
              <a:rPr lang="pt-BR" sz="2700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QUAL O UNIVERSO DE AÇÕES QUE PODERIAM SER BENEFICIADAS NO PAC COM O USO DO RDC?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152400" y="928688"/>
            <a:ext cx="8839200" cy="458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pt-BR" sz="3000" b="1" dirty="0">
                <a:latin typeface="Calibri" pitchFamily="34" charset="0"/>
                <a:ea typeface="ＭＳ Ｐゴシック" pitchFamily="34" charset="-128"/>
              </a:rPr>
              <a:t>Mais de 8 mil obras do PAC 2 poderiam utilizar o RDC</a:t>
            </a:r>
          </a:p>
          <a:p>
            <a:pPr marL="544513" lvl="1" indent="-271463" algn="just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600" b="1" dirty="0">
                <a:latin typeface="Calibri" pitchFamily="34" charset="0"/>
                <a:ea typeface="ＭＳ Ｐゴシック" pitchFamily="34" charset="-128"/>
              </a:rPr>
              <a:t>97% têm valores abaixo de R$ 37,5 milhões</a:t>
            </a:r>
          </a:p>
          <a:p>
            <a:pPr marL="1001713" lvl="3" indent="-271463" algn="just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A maior parte será executada por Estados e Municípios em áreas como saneamento, abastecimento de água, saúde (UPA e UBS) e educação (creches e pré-escolas)</a:t>
            </a:r>
          </a:p>
          <a:p>
            <a:pPr marL="1001713" lvl="3" indent="-271463" algn="just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Para essas, seriam facultadas em especial a utilização da inversão de fases, modos de disputa e divulgação do orçamento estimado após o término da licitação</a:t>
            </a:r>
          </a:p>
          <a:p>
            <a:pPr marL="544513" lvl="1" indent="-271463" algn="just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pt-BR" sz="1000" b="1" dirty="0">
              <a:latin typeface="Calibri" pitchFamily="34" charset="0"/>
              <a:ea typeface="ＭＳ Ｐゴシック" pitchFamily="34" charset="-128"/>
            </a:endParaRPr>
          </a:p>
          <a:p>
            <a:pPr marL="544513" lvl="1" indent="-271463" algn="just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600" b="1" dirty="0">
                <a:latin typeface="Calibri" pitchFamily="34" charset="0"/>
                <a:ea typeface="ＭＳ Ｐゴシック" pitchFamily="34" charset="-128"/>
              </a:rPr>
              <a:t>3% têm valores acima de R$ 37,5 milhões</a:t>
            </a:r>
          </a:p>
          <a:p>
            <a:pPr marL="1001713" lvl="3" indent="-271463" algn="just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Esse </a:t>
            </a:r>
            <a:r>
              <a:rPr lang="pt-BR" sz="2300" b="1">
                <a:latin typeface="Calibri" pitchFamily="34" charset="0"/>
                <a:ea typeface="ＭＳ Ｐゴシック" pitchFamily="34" charset="-128"/>
              </a:rPr>
              <a:t>grupo também poderá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usar </a:t>
            </a:r>
            <a:r>
              <a:rPr lang="pt-BR" sz="2300" b="1">
                <a:latin typeface="Calibri" pitchFamily="34" charset="0"/>
                <a:ea typeface="ＭＳ Ｐゴシック" pitchFamily="34" charset="-128"/>
              </a:rPr>
              <a:t>os  demais instrumentos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como a inversão de fases e disputa aberta e, apenas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para esse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grupo,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propõe-se a possibilidade de adoção da contratação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integrada. Exemplos </a:t>
            </a:r>
            <a:r>
              <a:rPr lang="pt-BR" sz="2300" b="1" dirty="0">
                <a:latin typeface="Calibri" pitchFamily="34" charset="0"/>
                <a:ea typeface="ＭＳ Ｐゴシック" pitchFamily="34" charset="-128"/>
              </a:rPr>
              <a:t>de obras que poderiam optar por este regime:</a:t>
            </a:r>
          </a:p>
          <a:p>
            <a:pPr marL="1714500" lvl="3" indent="-1905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000" b="1" dirty="0">
                <a:latin typeface="Calibri" pitchFamily="34" charset="0"/>
                <a:ea typeface="ＭＳ Ｐゴシック" pitchFamily="34" charset="-128"/>
              </a:rPr>
              <a:t>Hidrovia Tietê – Paraná</a:t>
            </a:r>
          </a:p>
          <a:p>
            <a:pPr marL="1714500" lvl="3" indent="-1905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000" b="1" dirty="0">
                <a:latin typeface="Calibri" pitchFamily="34" charset="0"/>
                <a:ea typeface="ＭＳ Ｐゴシック" pitchFamily="34" charset="-128"/>
              </a:rPr>
              <a:t>BR-153/PR – Adequação</a:t>
            </a:r>
          </a:p>
          <a:p>
            <a:pPr marL="1714500" lvl="3" indent="-1905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000" b="1" dirty="0">
                <a:latin typeface="Calibri" pitchFamily="34" charset="0"/>
                <a:ea typeface="ＭＳ Ｐゴシック" pitchFamily="34" charset="-128"/>
              </a:rPr>
              <a:t>BR-381/MG – Duplicação </a:t>
            </a:r>
          </a:p>
          <a:p>
            <a:pPr marL="1714500" lvl="3" indent="-1905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000" b="1" dirty="0">
                <a:latin typeface="Calibri" pitchFamily="34" charset="0"/>
                <a:ea typeface="ＭＳ Ｐゴシック" pitchFamily="34" charset="-128"/>
              </a:rPr>
              <a:t>Ferrovia de Integração do Centro-Oeste</a:t>
            </a:r>
          </a:p>
          <a:p>
            <a:pPr marL="1714500" lvl="3" indent="-1905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000" b="1" dirty="0">
                <a:latin typeface="Calibri" pitchFamily="34" charset="0"/>
                <a:ea typeface="ＭＳ Ｐゴシック" pitchFamily="34" charset="-128"/>
              </a:rPr>
              <a:t>Metrô de Fortaleza</a:t>
            </a:r>
          </a:p>
          <a:p>
            <a:pPr marL="1714500" lvl="3" indent="-190500">
              <a:lnSpc>
                <a:spcPct val="75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pt-BR" sz="2000" b="1" dirty="0">
                <a:latin typeface="Calibri" pitchFamily="34" charset="0"/>
                <a:ea typeface="ＭＳ Ｐゴシック" pitchFamily="34" charset="-128"/>
              </a:rPr>
              <a:t>Barragem de Oiticica/RN</a:t>
            </a:r>
            <a:endParaRPr lang="pt-BR" sz="2300" b="1" dirty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/>
          </p:cNvSpPr>
          <p:nvPr>
            <p:ph type="body" idx="4294967295"/>
          </p:nvPr>
        </p:nvSpPr>
        <p:spPr>
          <a:xfrm>
            <a:off x="76200" y="1371600"/>
            <a:ext cx="8915400" cy="5486400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Infraero homologou 6 licitações com RDC, usando a inversão de fases, divulgação do orçamento estimado após o término da licitação e modo de disputa aberto</a:t>
            </a: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b="1" smtClean="0">
                <a:latin typeface="Calibri" pitchFamily="34" charset="0"/>
                <a:ea typeface="ＭＳ Ｐゴシック" pitchFamily="34" charset="-128"/>
              </a:rPr>
              <a:t>Duração de suas licitações foi reduzida de uma média de 250 dias, em concorrências, para aproximadamente 80 dias no RDC</a:t>
            </a: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b="1" smtClean="0">
                <a:latin typeface="Calibri" pitchFamily="34" charset="0"/>
                <a:ea typeface="ＭＳ Ｐゴシック" pitchFamily="34" charset="-128"/>
              </a:rPr>
              <a:t>Nessa amostra, o desconto médio obtido nas propostas vencedoras foi de 15% </a:t>
            </a:r>
            <a:endParaRPr lang="pt-BR" b="1" smtClean="0">
              <a:latin typeface="Calibri" pitchFamily="34" charset="0"/>
              <a:ea typeface="ＭＳ Ｐゴシック" pitchFamily="34" charset="-128"/>
            </a:endParaRP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Em todos os casos houve redução de lances após as propostas iniciais</a:t>
            </a:r>
          </a:p>
        </p:txBody>
      </p:sp>
      <p:sp>
        <p:nvSpPr>
          <p:cNvPr id="15363" name="Rectangle 1028"/>
          <p:cNvSpPr>
            <a:spLocks noGrp="1"/>
          </p:cNvSpPr>
          <p:nvPr>
            <p:ph type="title" idx="4294967295"/>
          </p:nvPr>
        </p:nvSpPr>
        <p:spPr>
          <a:xfrm>
            <a:off x="762000" y="0"/>
            <a:ext cx="7620000" cy="914400"/>
          </a:xfrm>
          <a:noFill/>
        </p:spPr>
        <p:txBody>
          <a:bodyPr/>
          <a:lstStyle/>
          <a:p>
            <a:pPr eaLnBrk="1" hangingPunct="1"/>
            <a:r>
              <a:rPr lang="pt-BR" sz="3800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PRIMEIRAS EXPERIÊNCIAS COM RDC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2057400"/>
            <a:ext cx="103917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Grp="1"/>
          </p:cNvSpPr>
          <p:nvPr>
            <p:ph type="ctrTitle" idx="4294967295"/>
          </p:nvPr>
        </p:nvSpPr>
        <p:spPr>
          <a:xfrm>
            <a:off x="0" y="2514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pt-BR" sz="6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RDC NO PAC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8"/>
          <p:cNvSpPr>
            <a:spLocks noChangeArrowheads="1"/>
          </p:cNvSpPr>
          <p:nvPr/>
        </p:nvSpPr>
        <p:spPr bwMode="auto">
          <a:xfrm>
            <a:off x="609600" y="76200"/>
            <a:ext cx="78486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sz="3200" b="1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EVOLUÇÃO DO INVESTIMENTO É CRUCIAL PARA O CRESCIMENTO DO PAÍS</a:t>
            </a:r>
          </a:p>
        </p:txBody>
      </p:sp>
      <p:pic>
        <p:nvPicPr>
          <p:cNvPr id="4099" name="Picture 1030"/>
          <p:cNvPicPr>
            <a:picLocks noChangeAspect="1" noChangeArrowheads="1"/>
          </p:cNvPicPr>
          <p:nvPr/>
        </p:nvPicPr>
        <p:blipFill>
          <a:blip r:embed="rId3"/>
          <a:srcRect l="20000" t="35500" r="38750" b="25500"/>
          <a:stretch>
            <a:fillRect/>
          </a:stretch>
        </p:blipFill>
        <p:spPr bwMode="auto">
          <a:xfrm>
            <a:off x="457200" y="2057400"/>
            <a:ext cx="67818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031"/>
          <p:cNvPicPr>
            <a:picLocks noChangeAspect="1" noChangeArrowheads="1"/>
          </p:cNvPicPr>
          <p:nvPr/>
        </p:nvPicPr>
        <p:blipFill>
          <a:blip r:embed="rId3"/>
          <a:srcRect l="64999" t="81183" r="23126" b="16539"/>
          <a:stretch>
            <a:fillRect/>
          </a:stretch>
        </p:blipFill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3"/>
          <p:cNvSpPr txBox="1">
            <a:spLocks noChangeArrowheads="1"/>
          </p:cNvSpPr>
          <p:nvPr/>
        </p:nvSpPr>
        <p:spPr bwMode="auto">
          <a:xfrm>
            <a:off x="76200" y="1143000"/>
            <a:ext cx="883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pt-BR" sz="2800" b="1">
                <a:latin typeface="Calibri" pitchFamily="34" charset="0"/>
                <a:ea typeface="ＭＳ Ｐゴシック" pitchFamily="34" charset="-128"/>
              </a:rPr>
              <a:t>O desenvolvimento econômico do país requer ampliação das taxas de investimento </a:t>
            </a:r>
          </a:p>
        </p:txBody>
      </p:sp>
      <p:pic>
        <p:nvPicPr>
          <p:cNvPr id="4102" name="Picture 1034"/>
          <p:cNvPicPr>
            <a:picLocks noChangeAspect="1" noChangeArrowheads="1"/>
          </p:cNvPicPr>
          <p:nvPr/>
        </p:nvPicPr>
        <p:blipFill>
          <a:blip r:embed="rId3"/>
          <a:srcRect l="64999" t="71500" r="23126" b="23944"/>
          <a:stretch>
            <a:fillRect/>
          </a:stretch>
        </p:blipFill>
        <p:spPr bwMode="auto">
          <a:xfrm>
            <a:off x="533400" y="6019800"/>
            <a:ext cx="1662113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 txBox="1">
            <a:spLocks noChangeArrowheads="1"/>
          </p:cNvSpPr>
          <p:nvPr/>
        </p:nvSpPr>
        <p:spPr bwMode="auto">
          <a:xfrm>
            <a:off x="228600" y="1371600"/>
            <a:ext cx="8915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</a:pPr>
            <a:r>
              <a:rPr lang="pt-BR" sz="3200" b="1">
                <a:latin typeface="Calibri" pitchFamily="34" charset="0"/>
                <a:ea typeface="ＭＳ Ｐゴシック" pitchFamily="34" charset="-128"/>
              </a:rPr>
              <a:t>Nos últimos anos, o Brasil voltou a crescer de forma sustentada tendo como um dos pilares a retomada do investimento público, gerando:</a:t>
            </a:r>
          </a:p>
          <a:p>
            <a:pPr marL="742950" lvl="1" indent="-285750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Ampliação da capacidade produtiva</a:t>
            </a:r>
          </a:p>
          <a:p>
            <a:pPr marL="742950" lvl="1" indent="-285750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Estímulo aos investimentos privados</a:t>
            </a:r>
          </a:p>
          <a:p>
            <a:pPr marL="742950" lvl="1" indent="-285750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Redução de gargalos e aumento de competitividade</a:t>
            </a:r>
          </a:p>
          <a:p>
            <a:pPr marL="742950" lvl="1" indent="-285750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Melhora na qualidade de vida da população – Infraestrutura social e urbana </a:t>
            </a:r>
          </a:p>
          <a:p>
            <a:pPr marL="742950" lvl="1" indent="-285750">
              <a:lnSpc>
                <a:spcPct val="9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Redução das desigualdades regionais</a:t>
            </a:r>
          </a:p>
        </p:txBody>
      </p:sp>
      <p:sp>
        <p:nvSpPr>
          <p:cNvPr id="5123" name="Título 1"/>
          <p:cNvSpPr>
            <a:spLocks/>
          </p:cNvSpPr>
          <p:nvPr/>
        </p:nvSpPr>
        <p:spPr bwMode="auto">
          <a:xfrm>
            <a:off x="914400" y="152400"/>
            <a:ext cx="7239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pt-BR" altLang="ja-JP" sz="700" b="1">
                <a:latin typeface="Times New Roman" pitchFamily="18" charset="0"/>
                <a:ea typeface="MS Minngs" charset="-128"/>
              </a:rPr>
              <a:t> </a:t>
            </a:r>
            <a:r>
              <a:rPr lang="pt-BR" sz="3600" b="1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IMPORTÂNCIA DO INVESTIMENTO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 txBox="1">
            <a:spLocks noChangeArrowheads="1"/>
          </p:cNvSpPr>
          <p:nvPr/>
        </p:nvSpPr>
        <p:spPr bwMode="auto">
          <a:xfrm>
            <a:off x="304800" y="1552575"/>
            <a:ext cx="85582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</a:pPr>
            <a:r>
              <a:rPr lang="pt-BR" sz="3200" b="1">
                <a:latin typeface="Calibri" pitchFamily="34" charset="0"/>
                <a:ea typeface="ＭＳ Ｐゴシック" pitchFamily="34" charset="-128"/>
              </a:rPr>
              <a:t>Elemento central nesta ampliação do investimento foi a implementação do PAC </a:t>
            </a:r>
          </a:p>
          <a:p>
            <a:pPr marL="757238" lvl="1" indent="-28575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Garante previsibilidade dos investimentos que deverão ser feitos no médio prazo</a:t>
            </a:r>
          </a:p>
          <a:p>
            <a:pPr marL="757238" lvl="1" indent="-28575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Apoio do Governo Federal aos Municípios no enfrentamento dos graves problemas urbanos</a:t>
            </a:r>
          </a:p>
          <a:p>
            <a:pPr marL="757238" lvl="1" indent="-28575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>
                <a:latin typeface="Calibri" pitchFamily="34" charset="0"/>
                <a:ea typeface="ＭＳ Ｐゴシック" pitchFamily="34" charset="-128"/>
              </a:rPr>
              <a:t>Estados e Municípios só investem em projetos se houver perspectiva de captação de recursos junto ao Governo Federal </a:t>
            </a:r>
          </a:p>
        </p:txBody>
      </p:sp>
      <p:sp>
        <p:nvSpPr>
          <p:cNvPr id="6147" name="Título 1"/>
          <p:cNvSpPr>
            <a:spLocks/>
          </p:cNvSpPr>
          <p:nvPr/>
        </p:nvSpPr>
        <p:spPr bwMode="auto">
          <a:xfrm>
            <a:off x="914400" y="152400"/>
            <a:ext cx="7239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pt-BR" altLang="ja-JP" sz="900" b="1">
                <a:latin typeface="Times New Roman" pitchFamily="18" charset="0"/>
                <a:ea typeface="MS Minngs" charset="-128"/>
              </a:rPr>
              <a:t> </a:t>
            </a:r>
            <a:r>
              <a:rPr lang="pt-BR" sz="4400" b="1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IMPORTÂNCIA DO PAC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239000" cy="7858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ja-JP" sz="600" b="1" smtClean="0">
                <a:latin typeface="Times New Roman" pitchFamily="18" charset="0"/>
                <a:ea typeface="MS Minngs" charset="-128"/>
              </a:rPr>
              <a:t> </a:t>
            </a:r>
            <a:r>
              <a:rPr lang="pt-BR" altLang="ja-JP" sz="3200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POR QUE É IMPORTANTE ESTENDER O RDC AO PAC?</a:t>
            </a:r>
            <a:br>
              <a:rPr lang="pt-BR" altLang="ja-JP" sz="3200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</a:br>
            <a:endParaRPr lang="pt-BR" sz="3200" b="1" smtClean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171" name="Rectangle 2055"/>
          <p:cNvSpPr>
            <a:spLocks noChangeArrowheads="1"/>
          </p:cNvSpPr>
          <p:nvPr/>
        </p:nvSpPr>
        <p:spPr bwMode="auto">
          <a:xfrm>
            <a:off x="304800" y="1219200"/>
            <a:ext cx="8305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7325" indent="-187325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sz="2800" b="1">
                <a:latin typeface="Calibri" pitchFamily="34" charset="0"/>
                <a:ea typeface="ＭＳ Ｐゴシック" pitchFamily="34" charset="-128"/>
              </a:rPr>
              <a:t>PAC – conjunto de empreendimentos prioritários para o país, que exige elevado esforço de licitação e contratação de ações </a:t>
            </a:r>
          </a:p>
          <a:p>
            <a:pPr marL="187325" indent="-187325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sz="2800" b="1">
                <a:latin typeface="Calibri" pitchFamily="34" charset="0"/>
                <a:ea typeface="ＭＳ Ｐゴシック" pitchFamily="34" charset="-128"/>
              </a:rPr>
              <a:t>RDC é um regime mais eficiente na contratação de obras e serviços de engenharia</a:t>
            </a:r>
          </a:p>
          <a:p>
            <a:pPr marL="576263" lvl="1" indent="-198438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sz="2400" b="1" u="sng">
                <a:latin typeface="Calibri" pitchFamily="34" charset="0"/>
                <a:ea typeface="ＭＳ Ｐゴシック" pitchFamily="34" charset="-128"/>
              </a:rPr>
              <a:t>Maior agilidade</a:t>
            </a:r>
            <a:r>
              <a:rPr lang="pt-BR" altLang="ja-JP" sz="2400" b="1">
                <a:latin typeface="Calibri" pitchFamily="34" charset="0"/>
                <a:ea typeface="ＭＳ Ｐゴシック" pitchFamily="34" charset="-128"/>
              </a:rPr>
              <a:t> – poderia ser aplicada a todo o ciclo de investimento do PAC, como a licitação de estudos ambientais, projetos, supervisão, e da obra, garantindo maior celeridade na entrega desses serviços à população nos próximos anos</a:t>
            </a:r>
          </a:p>
          <a:p>
            <a:pPr marL="576263" lvl="1" indent="-198438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sz="2400" b="1"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pt-BR" altLang="ja-JP" sz="2400" b="1" u="sng">
                <a:latin typeface="Calibri" pitchFamily="34" charset="0"/>
                <a:ea typeface="ＭＳ Ｐゴシック" pitchFamily="34" charset="-128"/>
              </a:rPr>
              <a:t>Melhor preço</a:t>
            </a:r>
            <a:r>
              <a:rPr lang="pt-BR" altLang="ja-JP" sz="2400" b="1">
                <a:latin typeface="Calibri" pitchFamily="34" charset="0"/>
                <a:ea typeface="ＭＳ Ｐゴシック" pitchFamily="34" charset="-128"/>
              </a:rPr>
              <a:t> – dispõe de instrumentos para ampliar a competição entre os licitantes</a:t>
            </a:r>
          </a:p>
          <a:p>
            <a:pPr marL="187325" indent="-187325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altLang="ja-JP" sz="2800" b="1">
                <a:latin typeface="Calibri" pitchFamily="34" charset="0"/>
                <a:ea typeface="ＭＳ Ｐゴシック" pitchFamily="34" charset="-128"/>
              </a:rPr>
              <a:t>Adoção do RDC é facultativa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228600"/>
            <a:ext cx="8229600" cy="487363"/>
          </a:xfrm>
        </p:spPr>
        <p:txBody>
          <a:bodyPr/>
          <a:lstStyle/>
          <a:p>
            <a:pPr eaLnBrk="1" hangingPunct="1"/>
            <a:r>
              <a:rPr lang="pt-BR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OBJETIVO DO RDC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228600" y="1371600"/>
            <a:ext cx="8610600" cy="5029200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Oferecer à Administração Pública uma modalidade de contratação de obras e serviços mais célere, que:</a:t>
            </a:r>
          </a:p>
          <a:p>
            <a:pPr lvl="1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reduza os riscos quanto à qualidade e aos custos do objeto contratado</a:t>
            </a:r>
          </a:p>
          <a:p>
            <a:pPr lvl="1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garante o acompanhamento dos órgãos de controle interno e externo</a:t>
            </a:r>
          </a:p>
          <a:p>
            <a:pPr lvl="1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pt-BR" sz="1600" b="1" smtClean="0">
              <a:latin typeface="Calibri" pitchFamily="34" charset="0"/>
              <a:ea typeface="ＭＳ Ｐゴシック" pitchFamily="34" charset="-128"/>
            </a:endParaRP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b="1" smtClean="0">
                <a:latin typeface="Calibri" pitchFamily="34" charset="0"/>
                <a:ea typeface="ＭＳ Ｐゴシック" pitchFamily="34" charset="-128"/>
              </a:rPr>
              <a:t>Agrega instrumentos largamente utilizados nos países da OCDE e EUA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563562"/>
          </a:xfrm>
          <a:noFill/>
        </p:spPr>
        <p:txBody>
          <a:bodyPr/>
          <a:lstStyle/>
          <a:p>
            <a:pPr eaLnBrk="1" hangingPunct="1"/>
            <a:r>
              <a:rPr lang="pt-BR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PROCEDIMENTO LICITATÓRIO</a:t>
            </a:r>
          </a:p>
        </p:txBody>
      </p:sp>
      <p:sp>
        <p:nvSpPr>
          <p:cNvPr id="9219" name="Rectangle 5"/>
          <p:cNvSpPr>
            <a:spLocks noGrp="1"/>
          </p:cNvSpPr>
          <p:nvPr>
            <p:ph type="body" idx="4294967295"/>
          </p:nvPr>
        </p:nvSpPr>
        <p:spPr>
          <a:xfrm>
            <a:off x="152400" y="1295400"/>
            <a:ext cx="8686800" cy="4525963"/>
          </a:xfrm>
          <a:noFill/>
        </p:spPr>
        <p:txBody>
          <a:bodyPr/>
          <a:lstStyle/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900" b="1" smtClean="0">
                <a:latin typeface="Calibri" pitchFamily="34" charset="0"/>
                <a:ea typeface="ＭＳ Ｐゴシック" pitchFamily="34" charset="-128"/>
              </a:rPr>
              <a:t>Inversão de fases –</a:t>
            </a:r>
            <a:r>
              <a:rPr lang="pt-BR" sz="2500" b="1" smtClean="0">
                <a:latin typeface="Calibri" pitchFamily="34" charset="0"/>
                <a:ea typeface="ＭＳ Ｐゴシック" pitchFamily="34" charset="-128"/>
              </a:rPr>
              <a:t> é adotada como regra geral a inversão de fases (propostas e habilitação)</a:t>
            </a:r>
          </a:p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900" b="1" smtClean="0">
                <a:latin typeface="Calibri" pitchFamily="34" charset="0"/>
                <a:ea typeface="ＭＳ Ｐゴシック" pitchFamily="34" charset="-128"/>
              </a:rPr>
              <a:t>Fase recursal – </a:t>
            </a:r>
            <a:r>
              <a:rPr lang="pt-BR" sz="2500" b="1" smtClean="0">
                <a:latin typeface="Calibri" pitchFamily="34" charset="0"/>
                <a:ea typeface="ＭＳ Ｐゴシック" pitchFamily="34" charset="-128"/>
              </a:rPr>
              <a:t>fase recursal única, na qual serão analisados conjuntamente os recursos referentes ao julgamento das propostas e da habilitação</a:t>
            </a:r>
          </a:p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900" b="1" smtClean="0">
                <a:latin typeface="Calibri" pitchFamily="34" charset="0"/>
                <a:ea typeface="ＭＳ Ｐゴシック" pitchFamily="34" charset="-128"/>
              </a:rPr>
              <a:t>Modos de disputa –</a:t>
            </a:r>
            <a:r>
              <a:rPr lang="pt-BR" sz="2500" b="1" smtClean="0">
                <a:latin typeface="Calibri" pitchFamily="34" charset="0"/>
                <a:ea typeface="ＭＳ Ｐゴシック" pitchFamily="34" charset="-128"/>
              </a:rPr>
              <a:t> possibilita a combinação dos modos de disputa ‘aberto’ e ‘fechado’, ou seja, possibilidade da apresentação de lances intermediários e da reabertura de disputa aberta entre os licitantes, elevando a competição e visando melhores resultados para a Administração</a:t>
            </a:r>
          </a:p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900" b="1" smtClean="0">
                <a:latin typeface="Calibri" pitchFamily="34" charset="0"/>
                <a:ea typeface="ＭＳ Ｐゴシック" pitchFamily="34" charset="-128"/>
              </a:rPr>
              <a:t>Desempate – </a:t>
            </a:r>
            <a:r>
              <a:rPr lang="pt-BR" sz="2500" b="1" smtClean="0">
                <a:latin typeface="Calibri" pitchFamily="34" charset="0"/>
                <a:ea typeface="ＭＳ Ｐゴシック" pitchFamily="34" charset="-128"/>
              </a:rPr>
              <a:t>inova ao admitir a possibilidade do desempate com base em disputa final entre os licitantes e avaliação de desempenho contratual prévio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/>
          </p:cNvSpPr>
          <p:nvPr>
            <p:ph type="body" idx="4294967295"/>
          </p:nvPr>
        </p:nvSpPr>
        <p:spPr>
          <a:xfrm>
            <a:off x="228600" y="1295400"/>
            <a:ext cx="8686800" cy="5410200"/>
          </a:xfrm>
          <a:noFill/>
        </p:spPr>
        <p:txBody>
          <a:bodyPr/>
          <a:lstStyle/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300" b="1" smtClean="0">
                <a:latin typeface="Calibri" pitchFamily="34" charset="0"/>
                <a:ea typeface="ＭＳ Ｐゴシック" pitchFamily="34" charset="-128"/>
              </a:rPr>
              <a:t>Licitante vencedor deverá elaborar o projeto básico e o executivo com base em um anteprojeto de engenharia fornecido pela Administração Pública, que conterá todos os elementos necessários à elaboração de propostas</a:t>
            </a:r>
          </a:p>
          <a:p>
            <a:pPr lvl="1"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100" b="1" u="sng" smtClean="0">
                <a:latin typeface="Calibri" pitchFamily="34" charset="0"/>
                <a:ea typeface="ＭＳ Ｐゴシック" pitchFamily="34" charset="-128"/>
              </a:rPr>
              <a:t>Fica vedada a celebração de termos aditivos</a:t>
            </a:r>
            <a:r>
              <a:rPr lang="pt-BR" sz="2100" b="1" smtClean="0">
                <a:latin typeface="Calibri" pitchFamily="34" charset="0"/>
                <a:ea typeface="ＭＳ Ｐゴシック" pitchFamily="34" charset="-128"/>
              </a:rPr>
              <a:t>, salvo para a recomposição do equilíbrio econômico financeiro por caso fortuito/força maior ou por alterações imprescindíveis solicitadas pela Administração Pública</a:t>
            </a:r>
          </a:p>
          <a:p>
            <a:pPr lvl="1"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100" b="1" u="sng" smtClean="0">
                <a:latin typeface="Calibri" pitchFamily="34" charset="0"/>
                <a:ea typeface="ＭＳ Ｐゴシック" pitchFamily="34" charset="-128"/>
              </a:rPr>
              <a:t>Contratado passa a compartilhar os riscos com a Administração</a:t>
            </a:r>
            <a:r>
              <a:rPr lang="pt-BR" sz="2100" b="1" smtClean="0">
                <a:latin typeface="Calibri" pitchFamily="34" charset="0"/>
                <a:ea typeface="ＭＳ Ｐゴシック" pitchFamily="34" charset="-128"/>
              </a:rPr>
              <a:t>, arcando com suas responsabilidades na execução do contrato</a:t>
            </a:r>
          </a:p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300" b="1" smtClean="0">
                <a:latin typeface="Calibri" pitchFamily="34" charset="0"/>
                <a:ea typeface="ＭＳ Ｐゴシック" pitchFamily="34" charset="-128"/>
              </a:rPr>
              <a:t>Permite a apresentação de projetos com metodologias de execução diferentes pelos licitantes – possibilidade de absorver o </a:t>
            </a:r>
            <a:r>
              <a:rPr lang="pt-BR" sz="2500" b="1" i="1" smtClean="0">
                <a:latin typeface="Calibri" pitchFamily="34" charset="0"/>
                <a:ea typeface="ＭＳ Ｐゴシック" pitchFamily="34" charset="-128"/>
              </a:rPr>
              <a:t>know-how</a:t>
            </a:r>
            <a:r>
              <a:rPr lang="pt-BR" sz="2300" b="1" smtClean="0">
                <a:latin typeface="Calibri" pitchFamily="34" charset="0"/>
                <a:ea typeface="ＭＳ Ｐゴシック" pitchFamily="34" charset="-128"/>
              </a:rPr>
              <a:t> privado. A licitação é sempre por técnica e preço</a:t>
            </a:r>
          </a:p>
          <a:p>
            <a:pPr algn="just" eaLnBrk="1" hangingPunct="1">
              <a:lnSpc>
                <a:spcPct val="85000"/>
              </a:lnSpc>
              <a:spcBef>
                <a:spcPct val="4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300" b="1" smtClean="0">
                <a:latin typeface="Calibri" pitchFamily="34" charset="0"/>
                <a:ea typeface="ＭＳ Ｐゴシック" pitchFamily="34" charset="-128"/>
              </a:rPr>
              <a:t>É largamente utilizada em outros países do mundo – ex. Item 36.3 – 36.302 do Regulamento Federal de Aquisições Públicas dos EUA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319088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4400" b="1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CONTRATAÇÃO INTEGRADA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-38100"/>
            <a:ext cx="7620000" cy="1143000"/>
          </a:xfrm>
          <a:noFill/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pt-BR" sz="3200" b="1" smtClean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DIVULGAÇÃO DO ORÇAMENTO ESTIMADO APÓS A LICITAÇÃO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219200"/>
            <a:ext cx="8763000" cy="4525963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 smtClean="0">
                <a:latin typeface="Calibri" pitchFamily="34" charset="0"/>
                <a:ea typeface="ＭＳ Ｐゴシック" pitchFamily="34" charset="-128"/>
              </a:rPr>
              <a:t>Previsão da divulgação do orçamento estimado da obra somente após o término da licitação visa assegurar que os licitantes apresentem suas melhores propostas, independentemente do valor de referência</a:t>
            </a:r>
          </a:p>
          <a:p>
            <a:pPr lvl="1"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100" b="1" smtClean="0">
                <a:latin typeface="Calibri" pitchFamily="34" charset="0"/>
                <a:ea typeface="ＭＳ Ｐゴシック" pitchFamily="34" charset="-128"/>
              </a:rPr>
              <a:t>Induz a economia de recursos públicos</a:t>
            </a:r>
          </a:p>
          <a:p>
            <a:pPr lvl="1"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100" b="1" smtClean="0">
                <a:latin typeface="Calibri" pitchFamily="34" charset="0"/>
                <a:ea typeface="ＭＳ Ｐゴシック" pitchFamily="34" charset="-128"/>
              </a:rPr>
              <a:t>Evita conluios e outras práticas anti-concorrenciais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 smtClean="0">
                <a:latin typeface="Calibri" pitchFamily="34" charset="0"/>
                <a:ea typeface="ＭＳ Ｐゴシック" pitchFamily="34" charset="-128"/>
              </a:rPr>
              <a:t>Durante todo o processo licitatório os órgãos de controle terão total acesso às informações sobre os  valores estimados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 smtClean="0">
                <a:latin typeface="Calibri" pitchFamily="34" charset="0"/>
                <a:ea typeface="ＭＳ Ｐゴシック" pitchFamily="34" charset="-128"/>
              </a:rPr>
              <a:t>Referência de preços utilizada no RDC segue tendo como fontes o SINAPI e o SICRO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 smtClean="0">
                <a:latin typeface="Calibri" pitchFamily="34" charset="0"/>
                <a:ea typeface="ＭＳ Ｐゴシック" pitchFamily="34" charset="-128"/>
              </a:rPr>
              <a:t>Se as propostas estiverem acima do orçamento de referência, os preços deverão ser reduzidos nas etapas de lance ou a licitação será revogada</a:t>
            </a:r>
          </a:p>
          <a:p>
            <a:pPr eaLnBrk="1" hangingPunct="1">
              <a:lnSpc>
                <a:spcPct val="80000"/>
              </a:lnSpc>
              <a:spcBef>
                <a:spcPct val="4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BR" sz="2400" b="1" smtClean="0">
                <a:latin typeface="Calibri" pitchFamily="34" charset="0"/>
                <a:ea typeface="ＭＳ Ｐゴシック" pitchFamily="34" charset="-128"/>
              </a:rPr>
              <a:t>Tal medida é comum em vários países e segue as diretrizes de melhores práticas da União Européia da OCDE e dos EUA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Tema do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1073</Words>
  <Application>Microsoft Office PowerPoint</Application>
  <PresentationFormat>Apresentação na tela (4:3)</PresentationFormat>
  <Paragraphs>89</Paragraphs>
  <Slides>14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ＭＳ Ｐゴシック</vt:lpstr>
      <vt:lpstr>Wingdings</vt:lpstr>
      <vt:lpstr>Times New Roman</vt:lpstr>
      <vt:lpstr>MS Minngs</vt:lpstr>
      <vt:lpstr>1_Tema do Office</vt:lpstr>
      <vt:lpstr>RDC NO PAC</vt:lpstr>
      <vt:lpstr>Slide 2</vt:lpstr>
      <vt:lpstr>Slide 3</vt:lpstr>
      <vt:lpstr>Slide 4</vt:lpstr>
      <vt:lpstr> POR QUE É IMPORTANTE ESTENDER O RDC AO PAC? </vt:lpstr>
      <vt:lpstr>OBJETIVO DO RDC</vt:lpstr>
      <vt:lpstr>PROCEDIMENTO LICITATÓRIO</vt:lpstr>
      <vt:lpstr>Slide 8</vt:lpstr>
      <vt:lpstr>DIVULGAÇÃO DO ORÇAMENTO ESTIMADO APÓS A LICITAÇÃO</vt:lpstr>
      <vt:lpstr>PROPOSTA PARA O PAC</vt:lpstr>
      <vt:lpstr>QUAL O UNIVERSO DE AÇÕES QUE PODERIAM SER BENEFICIADAS NO PAC COM O USO DO RDC?</vt:lpstr>
      <vt:lpstr>QUAL O UNIVERSO DE AÇÕES QUE PODERIAM SER BENEFICIADAS NO PAC COM O USO DO RDC?</vt:lpstr>
      <vt:lpstr>PRIMEIRAS EXPERIÊNCIAS COM RDC</vt:lpstr>
      <vt:lpstr>RDC NO PAC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CGPAC</dc:title>
  <dc:creator>veronica.sanchez</dc:creator>
  <cp:lastModifiedBy>larissanf</cp:lastModifiedBy>
  <cp:revision>174</cp:revision>
  <dcterms:created xsi:type="dcterms:W3CDTF">2012-01-26T21:03:01Z</dcterms:created>
  <dcterms:modified xsi:type="dcterms:W3CDTF">2012-05-07T14:23:50Z</dcterms:modified>
</cp:coreProperties>
</file>